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256" r:id="rId2"/>
    <p:sldId id="289" r:id="rId3"/>
    <p:sldId id="290" r:id="rId4"/>
    <p:sldId id="293" r:id="rId5"/>
    <p:sldId id="273" r:id="rId6"/>
    <p:sldId id="276" r:id="rId7"/>
    <p:sldId id="275" r:id="rId8"/>
    <p:sldId id="274" r:id="rId9"/>
    <p:sldId id="291" r:id="rId10"/>
    <p:sldId id="277" r:id="rId11"/>
    <p:sldId id="281" r:id="rId12"/>
    <p:sldId id="279" r:id="rId13"/>
    <p:sldId id="280" r:id="rId14"/>
    <p:sldId id="266" r:id="rId15"/>
    <p:sldId id="267" r:id="rId16"/>
    <p:sldId id="283" r:id="rId17"/>
    <p:sldId id="282" r:id="rId18"/>
    <p:sldId id="284" r:id="rId19"/>
    <p:sldId id="286" r:id="rId20"/>
    <p:sldId id="285" r:id="rId21"/>
    <p:sldId id="292" r:id="rId22"/>
    <p:sldId id="294" r:id="rId23"/>
    <p:sldId id="295" r:id="rId24"/>
    <p:sldId id="296" r:id="rId25"/>
    <p:sldId id="297" r:id="rId26"/>
    <p:sldId id="299" r:id="rId27"/>
    <p:sldId id="313" r:id="rId28"/>
    <p:sldId id="314" r:id="rId29"/>
    <p:sldId id="315" r:id="rId30"/>
    <p:sldId id="316" r:id="rId31"/>
    <p:sldId id="361" r:id="rId32"/>
    <p:sldId id="317" r:id="rId33"/>
    <p:sldId id="318" r:id="rId34"/>
    <p:sldId id="319" r:id="rId35"/>
    <p:sldId id="321" r:id="rId36"/>
    <p:sldId id="322" r:id="rId37"/>
    <p:sldId id="320" r:id="rId38"/>
    <p:sldId id="323" r:id="rId39"/>
    <p:sldId id="324" r:id="rId40"/>
    <p:sldId id="325" r:id="rId41"/>
    <p:sldId id="327" r:id="rId42"/>
    <p:sldId id="328" r:id="rId43"/>
    <p:sldId id="287" r:id="rId44"/>
    <p:sldId id="329" r:id="rId45"/>
    <p:sldId id="332" r:id="rId46"/>
    <p:sldId id="330" r:id="rId47"/>
    <p:sldId id="333" r:id="rId48"/>
    <p:sldId id="257" r:id="rId49"/>
    <p:sldId id="258" r:id="rId50"/>
    <p:sldId id="263" r:id="rId51"/>
    <p:sldId id="260" r:id="rId52"/>
    <p:sldId id="261" r:id="rId53"/>
    <p:sldId id="262" r:id="rId54"/>
    <p:sldId id="259" r:id="rId55"/>
    <p:sldId id="264" r:id="rId56"/>
    <p:sldId id="265" r:id="rId57"/>
    <p:sldId id="270" r:id="rId58"/>
    <p:sldId id="336" r:id="rId59"/>
    <p:sldId id="334" r:id="rId60"/>
    <p:sldId id="335" r:id="rId61"/>
    <p:sldId id="340" r:id="rId62"/>
    <p:sldId id="337" r:id="rId63"/>
    <p:sldId id="359" r:id="rId64"/>
    <p:sldId id="344" r:id="rId65"/>
    <p:sldId id="346" r:id="rId66"/>
    <p:sldId id="345" r:id="rId67"/>
    <p:sldId id="348" r:id="rId68"/>
    <p:sldId id="349" r:id="rId69"/>
    <p:sldId id="350" r:id="rId70"/>
    <p:sldId id="352" r:id="rId71"/>
    <p:sldId id="360" r:id="rId72"/>
    <p:sldId id="353" r:id="rId73"/>
    <p:sldId id="355" r:id="rId74"/>
    <p:sldId id="356" r:id="rId75"/>
    <p:sldId id="362" r:id="rId76"/>
    <p:sldId id="358" r:id="rId77"/>
    <p:sldId id="363" r:id="rId78"/>
    <p:sldId id="364" r:id="rId79"/>
    <p:sldId id="351" r:id="rId80"/>
    <p:sldId id="357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346AE-8EB0-9E4C-9CAE-F92FD5453E64}">
          <p14:sldIdLst>
            <p14:sldId id="256"/>
            <p14:sldId id="289"/>
            <p14:sldId id="290"/>
            <p14:sldId id="293"/>
            <p14:sldId id="273"/>
            <p14:sldId id="276"/>
            <p14:sldId id="275"/>
            <p14:sldId id="274"/>
            <p14:sldId id="291"/>
            <p14:sldId id="277"/>
            <p14:sldId id="281"/>
            <p14:sldId id="279"/>
            <p14:sldId id="280"/>
            <p14:sldId id="266"/>
            <p14:sldId id="267"/>
            <p14:sldId id="283"/>
            <p14:sldId id="282"/>
            <p14:sldId id="284"/>
            <p14:sldId id="286"/>
            <p14:sldId id="285"/>
            <p14:sldId id="292"/>
            <p14:sldId id="294"/>
            <p14:sldId id="295"/>
            <p14:sldId id="296"/>
            <p14:sldId id="297"/>
            <p14:sldId id="299"/>
            <p14:sldId id="313"/>
            <p14:sldId id="314"/>
            <p14:sldId id="315"/>
            <p14:sldId id="316"/>
            <p14:sldId id="361"/>
            <p14:sldId id="317"/>
            <p14:sldId id="318"/>
            <p14:sldId id="319"/>
            <p14:sldId id="321"/>
            <p14:sldId id="322"/>
            <p14:sldId id="320"/>
            <p14:sldId id="323"/>
            <p14:sldId id="324"/>
            <p14:sldId id="325"/>
            <p14:sldId id="327"/>
            <p14:sldId id="328"/>
            <p14:sldId id="287"/>
            <p14:sldId id="329"/>
            <p14:sldId id="332"/>
            <p14:sldId id="330"/>
            <p14:sldId id="333"/>
            <p14:sldId id="257"/>
            <p14:sldId id="258"/>
            <p14:sldId id="263"/>
            <p14:sldId id="260"/>
            <p14:sldId id="261"/>
            <p14:sldId id="262"/>
            <p14:sldId id="259"/>
            <p14:sldId id="264"/>
            <p14:sldId id="265"/>
            <p14:sldId id="270"/>
            <p14:sldId id="336"/>
            <p14:sldId id="334"/>
            <p14:sldId id="335"/>
            <p14:sldId id="340"/>
            <p14:sldId id="337"/>
            <p14:sldId id="359"/>
            <p14:sldId id="344"/>
            <p14:sldId id="346"/>
            <p14:sldId id="345"/>
            <p14:sldId id="348"/>
            <p14:sldId id="349"/>
            <p14:sldId id="350"/>
            <p14:sldId id="352"/>
            <p14:sldId id="360"/>
            <p14:sldId id="353"/>
            <p14:sldId id="355"/>
            <p14:sldId id="356"/>
            <p14:sldId id="362"/>
            <p14:sldId id="358"/>
            <p14:sldId id="363"/>
            <p14:sldId id="364"/>
            <p14:sldId id="351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9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383B6-8D28-1E43-9B87-B40B31A57F5F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3A142-250E-DB40-8831-51584466A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98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A142-250E-DB40-8831-51584466AE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0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Neural Nets don't scale well to full images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A142-250E-DB40-8831-51584466AE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4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4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4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01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2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72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79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7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50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2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8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83677-DF82-3C44-962A-9C2DEAE5ED04}" type="datetimeFigureOut">
              <a:rPr lang="en-US" smtClean="0"/>
              <a:t>3/8/16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39E7B-A140-0D48-AC88-5D52B206E9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0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50576"/>
            <a:ext cx="9144000" cy="225938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Neural Networks </a:t>
            </a:r>
            <a:b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b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</a:t>
            </a:r>
            <a:r>
              <a:rPr lang="en-US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TensorFlow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Darshan Patel</a:t>
            </a:r>
          </a:p>
          <a:p>
            <a:r>
              <a:rPr lang="en-US" sz="1600" dirty="0" smtClean="0"/>
              <a:t>Northeastern University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7422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48" y="1180166"/>
            <a:ext cx="5794209" cy="4351338"/>
          </a:xfrm>
        </p:spPr>
      </p:pic>
    </p:spTree>
    <p:extLst>
      <p:ext uri="{BB962C8B-B14F-4D97-AF65-F5344CB8AC3E}">
        <p14:creationId xmlns:p14="http://schemas.microsoft.com/office/powerpoint/2010/main" val="14044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29" y="510950"/>
            <a:ext cx="6343822" cy="5580568"/>
          </a:xfrm>
        </p:spPr>
      </p:pic>
    </p:spTree>
    <p:extLst>
      <p:ext uri="{BB962C8B-B14F-4D97-AF65-F5344CB8AC3E}">
        <p14:creationId xmlns:p14="http://schemas.microsoft.com/office/powerpoint/2010/main" val="23564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550894" y="1761565"/>
            <a:ext cx="9144000" cy="2743200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</a:t>
            </a:r>
          </a:p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Neural</a:t>
            </a:r>
          </a:p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Networks</a:t>
            </a:r>
          </a:p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(CNNs/</a:t>
            </a:r>
            <a:r>
              <a:rPr lang="en-US" b="1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ConvNets</a:t>
            </a:r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50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Mathematical Definition:</a:t>
            </a:r>
          </a:p>
          <a:p>
            <a:pPr marL="914400" lvl="2" indent="0">
              <a:buNone/>
            </a:pPr>
            <a:r>
              <a:rPr lang="en-US" dirty="0"/>
              <a:t>A function derived from two given functions by integration that expresses how the shape of one is modified by the </a:t>
            </a:r>
            <a:r>
              <a:rPr lang="en-US" dirty="0" smtClean="0"/>
              <a:t>other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What is Convolution?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11" y="3032029"/>
            <a:ext cx="4585447" cy="362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3403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Neural Networks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23" y="1825625"/>
            <a:ext cx="6352953" cy="4351338"/>
          </a:xfrm>
        </p:spPr>
      </p:pic>
    </p:spTree>
    <p:extLst>
      <p:ext uri="{BB962C8B-B14F-4D97-AF65-F5344CB8AC3E}">
        <p14:creationId xmlns:p14="http://schemas.microsoft.com/office/powerpoint/2010/main" val="7469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3403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Neural Networks - Forward Pass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91544"/>
            <a:ext cx="7620000" cy="3619500"/>
          </a:xfrm>
        </p:spPr>
      </p:pic>
    </p:spTree>
    <p:extLst>
      <p:ext uri="{BB962C8B-B14F-4D97-AF65-F5344CB8AC3E}">
        <p14:creationId xmlns:p14="http://schemas.microsoft.com/office/powerpoint/2010/main" val="171491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102" y="1825625"/>
            <a:ext cx="8649795" cy="43513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43403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Neural Networks - Back Propagation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17867" y="6176963"/>
            <a:ext cx="2235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: http</a:t>
            </a:r>
            <a:r>
              <a:rPr lang="en-US" sz="1200"/>
              <a:t>://</a:t>
            </a:r>
            <a:r>
              <a:rPr lang="en-US" sz="1200" smtClean="0"/>
              <a:t>cs231n.github.io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869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err="1"/>
              <a:t>ConvNet</a:t>
            </a:r>
            <a:r>
              <a:rPr lang="en-US" dirty="0"/>
              <a:t> architectures make the explicit assumption that the inputs are images, which allows us to encode certain properties into the architecture. 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This assumption makes </a:t>
            </a:r>
            <a:r>
              <a:rPr lang="en-US" dirty="0"/>
              <a:t>the forward function more efficient to implement and vastly reduces the amount of parameters in the network.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How CNN/</a:t>
            </a:r>
            <a:r>
              <a:rPr lang="en-US" b="1" dirty="0" err="1" smtClean="0">
                <a:solidFill>
                  <a:schemeClr val="bg1"/>
                </a:solidFill>
              </a:rPr>
              <a:t>ConvNets</a:t>
            </a:r>
            <a:r>
              <a:rPr lang="en-US" b="1" dirty="0" smtClean="0">
                <a:solidFill>
                  <a:schemeClr val="bg1"/>
                </a:solidFill>
              </a:rPr>
              <a:t> is different?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9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8803"/>
            <a:ext cx="10515600" cy="3524981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Cont. How CNN/</a:t>
            </a:r>
            <a:r>
              <a:rPr lang="en-US" b="1" dirty="0" err="1" smtClean="0">
                <a:solidFill>
                  <a:schemeClr val="bg1"/>
                </a:solidFill>
              </a:rPr>
              <a:t>ConvNets</a:t>
            </a:r>
            <a:r>
              <a:rPr lang="en-US" b="1" dirty="0" smtClean="0">
                <a:solidFill>
                  <a:schemeClr val="bg1"/>
                </a:solidFill>
              </a:rPr>
              <a:t> is different?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46503" y="6461774"/>
            <a:ext cx="37072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 : http://cs231n.github.io/convolutional-networks</a:t>
            </a:r>
          </a:p>
        </p:txBody>
      </p:sp>
    </p:spTree>
    <p:extLst>
      <p:ext uri="{BB962C8B-B14F-4D97-AF65-F5344CB8AC3E}">
        <p14:creationId xmlns:p14="http://schemas.microsoft.com/office/powerpoint/2010/main" val="8689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71" y="1677642"/>
            <a:ext cx="3720354" cy="3154246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LeNet-5 1990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8989" y="5100017"/>
            <a:ext cx="3968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Yann </a:t>
            </a:r>
            <a:r>
              <a:rPr lang="en-US" sz="2000" b="1" dirty="0" err="1" smtClean="0"/>
              <a:t>LeCun</a:t>
            </a:r>
            <a:endParaRPr lang="en-US" sz="2000" b="1" dirty="0" smtClean="0"/>
          </a:p>
          <a:p>
            <a:pPr algn="ctr"/>
            <a:r>
              <a:rPr lang="en-US" sz="2000" b="1" dirty="0" smtClean="0"/>
              <a:t>Director of AI Research at Facebook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30" y="1677642"/>
            <a:ext cx="4591424" cy="31542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0208" y="5253905"/>
            <a:ext cx="3640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</a:t>
            </a:r>
            <a:r>
              <a:rPr lang="en-US" sz="2000" b="1" dirty="0" smtClean="0"/>
              <a:t>andwritten </a:t>
            </a:r>
            <a:r>
              <a:rPr lang="en-US" sz="2000" b="1" dirty="0"/>
              <a:t>D</a:t>
            </a:r>
            <a:r>
              <a:rPr lang="en-US" sz="2000" b="1" dirty="0" smtClean="0"/>
              <a:t>igits Classification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68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Overview:</a:t>
            </a:r>
          </a:p>
          <a:p>
            <a:endParaRPr lang="en-US" sz="1400" b="1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  Computer Vision Tasks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  Convolution Neural Network (CNNs) Architecture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dirty="0" smtClean="0"/>
              <a:t>  CNNs using Google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 smtClean="0"/>
              <a:t> Google </a:t>
            </a:r>
            <a:r>
              <a:rPr lang="en-US" dirty="0" err="1" smtClean="0"/>
              <a:t>TensorBoard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Neural Networks with Google </a:t>
            </a:r>
            <a:r>
              <a:rPr lang="en-US" b="1" dirty="0" err="1" smtClean="0">
                <a:solidFill>
                  <a:schemeClr val="bg1"/>
                </a:solidFill>
              </a:rPr>
              <a:t>TensorFlow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8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674144"/>
            <a:ext cx="9639300" cy="265430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LeNet-5 Architecture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88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18" y="1886463"/>
            <a:ext cx="8540563" cy="4209132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AlexNet</a:t>
            </a:r>
            <a:r>
              <a:rPr lang="en-US" b="1" dirty="0" smtClean="0">
                <a:solidFill>
                  <a:schemeClr val="bg1"/>
                </a:solidFill>
              </a:rPr>
              <a:t> Architecture - </a:t>
            </a:r>
            <a:r>
              <a:rPr lang="en-US" b="1" dirty="0" err="1" smtClean="0">
                <a:solidFill>
                  <a:schemeClr val="bg1"/>
                </a:solidFill>
              </a:rPr>
              <a:t>ImageNet</a:t>
            </a:r>
            <a:r>
              <a:rPr lang="en-US" b="1" dirty="0" smtClean="0">
                <a:solidFill>
                  <a:schemeClr val="bg1"/>
                </a:solidFill>
              </a:rPr>
              <a:t> 2012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947" y="1505371"/>
            <a:ext cx="7239000" cy="3835400"/>
          </a:xfrm>
        </p:spPr>
      </p:pic>
    </p:spTree>
    <p:extLst>
      <p:ext uri="{BB962C8B-B14F-4D97-AF65-F5344CB8AC3E}">
        <p14:creationId xmlns:p14="http://schemas.microsoft.com/office/powerpoint/2010/main" val="12432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78" y="553849"/>
            <a:ext cx="9575842" cy="5663455"/>
          </a:xfrm>
        </p:spPr>
      </p:pic>
    </p:spTree>
    <p:extLst>
      <p:ext uri="{BB962C8B-B14F-4D97-AF65-F5344CB8AC3E}">
        <p14:creationId xmlns:p14="http://schemas.microsoft.com/office/powerpoint/2010/main" val="65449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584" y="1045696"/>
            <a:ext cx="7655466" cy="4351338"/>
          </a:xfrm>
        </p:spPr>
      </p:pic>
    </p:spTree>
    <p:extLst>
      <p:ext uri="{BB962C8B-B14F-4D97-AF65-F5344CB8AC3E}">
        <p14:creationId xmlns:p14="http://schemas.microsoft.com/office/powerpoint/2010/main" val="188511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674144"/>
            <a:ext cx="9639300" cy="265430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LeNet-5 Architecture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3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Layers in </a:t>
            </a:r>
            <a:r>
              <a:rPr lang="en-US" b="1" dirty="0" err="1" smtClean="0">
                <a:solidFill>
                  <a:schemeClr val="bg1"/>
                </a:solidFill>
              </a:rPr>
              <a:t>ConvNets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Convolution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err="1" smtClean="0"/>
              <a:t>ReLU</a:t>
            </a:r>
            <a:r>
              <a:rPr lang="en-US" dirty="0" smtClean="0"/>
              <a:t> (Activation)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Pooling Layer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Fully Connected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48" y="1065606"/>
            <a:ext cx="861270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388926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34441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48" y="1077488"/>
            <a:ext cx="861270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400801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207477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68" y="1077494"/>
            <a:ext cx="8629063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388926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170513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1550894" y="2151529"/>
            <a:ext cx="9144000" cy="2232212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Computer Vision</a:t>
            </a:r>
          </a:p>
          <a:p>
            <a:pPr algn="ctr"/>
            <a:r>
              <a:rPr lang="en-US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515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02" y="1065606"/>
            <a:ext cx="8636995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388926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18858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59" y="868078"/>
            <a:ext cx="6682636" cy="4878579"/>
          </a:xfrm>
        </p:spPr>
      </p:pic>
    </p:spTree>
    <p:extLst>
      <p:ext uri="{BB962C8B-B14F-4D97-AF65-F5344CB8AC3E}">
        <p14:creationId xmlns:p14="http://schemas.microsoft.com/office/powerpoint/2010/main" val="10550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97" y="1065607"/>
            <a:ext cx="8645205" cy="4351338"/>
          </a:xfrm>
        </p:spPr>
      </p:pic>
      <p:sp>
        <p:nvSpPr>
          <p:cNvPr id="7" name="TextBox 6"/>
          <p:cNvSpPr txBox="1"/>
          <p:nvPr/>
        </p:nvSpPr>
        <p:spPr>
          <a:xfrm>
            <a:off x="7427725" y="6388926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12061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40" y="1053725"/>
            <a:ext cx="8637119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388926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5400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40" y="1184356"/>
            <a:ext cx="8637119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388926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Convolution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558" y="1231606"/>
            <a:ext cx="8620883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400801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Convolution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9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427725" y="6400801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452" y="1124979"/>
            <a:ext cx="8645096" cy="4351338"/>
          </a:xfr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Convolution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18" y="1124981"/>
            <a:ext cx="8665164" cy="4351338"/>
          </a:xfrm>
        </p:spPr>
      </p:pic>
      <p:sp>
        <p:nvSpPr>
          <p:cNvPr id="13" name="TextBox 12"/>
          <p:cNvSpPr txBox="1"/>
          <p:nvPr/>
        </p:nvSpPr>
        <p:spPr>
          <a:xfrm>
            <a:off x="7829794" y="6282048"/>
            <a:ext cx="2598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</a:t>
            </a:r>
            <a:r>
              <a:rPr lang="en-US" sz="1050"/>
              <a:t>://</a:t>
            </a:r>
            <a:r>
              <a:rPr lang="en-US" sz="1050" smtClean="0"/>
              <a:t>cs231n.stanford.edu/slides/</a:t>
            </a:r>
            <a:endParaRPr lang="en-US" sz="105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Activation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02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32" y="1101229"/>
            <a:ext cx="8612535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400801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</p:spTree>
    <p:extLst>
      <p:ext uri="{BB962C8B-B14F-4D97-AF65-F5344CB8AC3E}">
        <p14:creationId xmlns:p14="http://schemas.microsoft.com/office/powerpoint/2010/main" val="19015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97" y="1160606"/>
            <a:ext cx="8645205" cy="4351338"/>
          </a:xfrm>
        </p:spPr>
      </p:pic>
      <p:sp>
        <p:nvSpPr>
          <p:cNvPr id="5" name="TextBox 4"/>
          <p:cNvSpPr txBox="1"/>
          <p:nvPr/>
        </p:nvSpPr>
        <p:spPr>
          <a:xfrm>
            <a:off x="7427725" y="6400801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Pooling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8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6" y="965013"/>
            <a:ext cx="9920412" cy="4897904"/>
          </a:xfrm>
          <a:ln>
            <a:solidFill>
              <a:srgbClr val="FFC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929404" y="6402373"/>
            <a:ext cx="22012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</a:t>
            </a:r>
            <a:r>
              <a:rPr lang="en-US" sz="1050"/>
              <a:t>://</a:t>
            </a:r>
            <a:r>
              <a:rPr lang="en-US" sz="1050" smtClean="0"/>
              <a:t>cs231n.stanford.edu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3066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38" y="1219982"/>
            <a:ext cx="8628924" cy="4696723"/>
          </a:xfrm>
        </p:spPr>
      </p:pic>
      <p:sp>
        <p:nvSpPr>
          <p:cNvPr id="5" name="TextBox 4"/>
          <p:cNvSpPr txBox="1"/>
          <p:nvPr/>
        </p:nvSpPr>
        <p:spPr>
          <a:xfrm>
            <a:off x="7427725" y="6400801"/>
            <a:ext cx="39260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http://cs231n.stanford.edu/slides/winter1516_lecture7.pdf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Pooling Layer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8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Fully Connected Layer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84" y="1950248"/>
            <a:ext cx="5291031" cy="3817206"/>
          </a:xfrm>
        </p:spPr>
      </p:pic>
    </p:spTree>
    <p:extLst>
      <p:ext uri="{BB962C8B-B14F-4D97-AF65-F5344CB8AC3E}">
        <p14:creationId xmlns:p14="http://schemas.microsoft.com/office/powerpoint/2010/main" val="12641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58" y="2222547"/>
            <a:ext cx="6350000" cy="2616200"/>
          </a:xfrm>
        </p:spPr>
      </p:pic>
    </p:spTree>
    <p:extLst>
      <p:ext uri="{BB962C8B-B14F-4D97-AF65-F5344CB8AC3E}">
        <p14:creationId xmlns:p14="http://schemas.microsoft.com/office/powerpoint/2010/main" val="135833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1288" y="1825625"/>
            <a:ext cx="9952512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A </a:t>
            </a:r>
            <a:r>
              <a:rPr lang="en-US" sz="2400" dirty="0" err="1"/>
              <a:t>ConvNet</a:t>
            </a:r>
            <a:r>
              <a:rPr lang="en-US" sz="2400" dirty="0"/>
              <a:t> architecture is a list of Layers that transform the image volume into an output volume (e.g. holding the class scores</a:t>
            </a:r>
            <a:r>
              <a:rPr lang="en-US" sz="2400" dirty="0" smtClean="0"/>
              <a:t>)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There are a few distinct types of Layers (e.g. CONV/FC/RELU/POOL are by far the most popular</a:t>
            </a:r>
            <a:r>
              <a:rPr lang="en-US" sz="2400" dirty="0" smtClean="0"/>
              <a:t>)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Each Layer accepts an input 3D volume and transforms it to an output 3D volume through a differentiable </a:t>
            </a:r>
            <a:r>
              <a:rPr lang="en-US" sz="2400" dirty="0" smtClean="0"/>
              <a:t>function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Each Layer may or may not have parameters (e.g. CONV/FC do, RELU/POOL don't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ConvNets</a:t>
            </a:r>
            <a:r>
              <a:rPr lang="en-US" b="1" dirty="0" smtClean="0">
                <a:solidFill>
                  <a:schemeClr val="bg1"/>
                </a:solidFill>
              </a:rPr>
              <a:t> Summary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5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44" y="1372918"/>
            <a:ext cx="5162138" cy="420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4820">
            <a:off x="3600496" y="213150"/>
            <a:ext cx="7882253" cy="5900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438">
            <a:off x="576715" y="460191"/>
            <a:ext cx="6293138" cy="5221786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188" y="3479800"/>
            <a:ext cx="8077200" cy="3378200"/>
          </a:xfrm>
        </p:spPr>
      </p:pic>
    </p:spTree>
    <p:extLst>
      <p:ext uri="{BB962C8B-B14F-4D97-AF65-F5344CB8AC3E}">
        <p14:creationId xmlns:p14="http://schemas.microsoft.com/office/powerpoint/2010/main" val="2066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 smtClean="0"/>
              <a:t>Second generation Machine Learning</a:t>
            </a:r>
            <a:r>
              <a:rPr lang="en-US" sz="2000" dirty="0"/>
              <a:t> </a:t>
            </a:r>
            <a:r>
              <a:rPr lang="en-US" sz="2000" dirty="0" smtClean="0"/>
              <a:t>system, followed by </a:t>
            </a:r>
            <a:r>
              <a:rPr lang="en-US" sz="2000" dirty="0" err="1" smtClean="0"/>
              <a:t>DistBelief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err="1" smtClean="0"/>
              <a:t>TensorFlow</a:t>
            </a:r>
            <a:r>
              <a:rPr lang="en-US" sz="2000" dirty="0" smtClean="0"/>
              <a:t> </a:t>
            </a:r>
            <a:r>
              <a:rPr lang="en-US" sz="2000" dirty="0"/>
              <a:t>grew out of a project at Google, called Google Brain, aimed at applying various kinds of neural network machine learning to products and services across the company</a:t>
            </a:r>
            <a:r>
              <a:rPr lang="en-US" sz="2000" dirty="0" smtClean="0"/>
              <a:t>.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An open </a:t>
            </a:r>
            <a:r>
              <a:rPr lang="en-US" sz="2000" dirty="0"/>
              <a:t>source software library for numerical computation using data flow </a:t>
            </a:r>
            <a:r>
              <a:rPr lang="en-US" sz="2000" dirty="0" smtClean="0"/>
              <a:t>graphs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Used in following projects at Google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err="1" smtClean="0"/>
              <a:t>DeepDream</a:t>
            </a:r>
            <a:endParaRPr lang="en-US" sz="18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err="1" smtClean="0"/>
              <a:t>RankBrain</a:t>
            </a:r>
            <a:endParaRPr lang="en-US" sz="18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sz="1800" dirty="0" smtClean="0"/>
              <a:t>Smart Reply</a:t>
            </a:r>
          </a:p>
          <a:p>
            <a:pPr marL="914400" lvl="2" indent="0">
              <a:buNone/>
            </a:pPr>
            <a:r>
              <a:rPr lang="en-US" sz="1800" dirty="0" smtClean="0"/>
              <a:t>And many more..</a:t>
            </a:r>
          </a:p>
          <a:p>
            <a:pPr marL="1371600" lvl="2" indent="-4572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Google </a:t>
            </a:r>
            <a:r>
              <a:rPr lang="en-US" b="1" dirty="0" err="1" smtClean="0">
                <a:solidFill>
                  <a:schemeClr val="bg1"/>
                </a:solidFill>
              </a:rPr>
              <a:t>TensorFlow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2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Data Flow Graph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009403"/>
            <a:ext cx="3456709" cy="56896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303109"/>
            <a:ext cx="6904512" cy="5085815"/>
          </a:xfrm>
        </p:spPr>
        <p:txBody>
          <a:bodyPr>
            <a:normAutofit/>
          </a:bodyPr>
          <a:lstStyle/>
          <a:p>
            <a:pPr lvl="1" algn="just"/>
            <a:r>
              <a:rPr lang="en-US" sz="2000" dirty="0"/>
              <a:t>Data flow graphs describe mathematical computation with a directed graph of nodes &amp; </a:t>
            </a:r>
            <a:r>
              <a:rPr lang="en-US" sz="2000" dirty="0" smtClean="0"/>
              <a:t>edges</a:t>
            </a:r>
          </a:p>
          <a:p>
            <a:pPr lvl="1" algn="just"/>
            <a:endParaRPr lang="en-US" sz="2000" dirty="0"/>
          </a:p>
          <a:p>
            <a:pPr lvl="1" algn="just"/>
            <a:r>
              <a:rPr lang="en-US" sz="2000" b="1" dirty="0"/>
              <a:t>Nodes</a:t>
            </a:r>
            <a:r>
              <a:rPr lang="en-US" sz="2000" dirty="0"/>
              <a:t> in the graph represent mathematical </a:t>
            </a:r>
            <a:r>
              <a:rPr lang="en-US" sz="2000" dirty="0" smtClean="0"/>
              <a:t>operations.</a:t>
            </a:r>
          </a:p>
          <a:p>
            <a:pPr lvl="1" algn="just"/>
            <a:endParaRPr lang="en-US" sz="2000" dirty="0"/>
          </a:p>
          <a:p>
            <a:pPr lvl="1" algn="just"/>
            <a:r>
              <a:rPr lang="en-US" sz="2000" b="1" dirty="0" smtClean="0"/>
              <a:t>Edges</a:t>
            </a:r>
            <a:r>
              <a:rPr lang="en-US" sz="2000" dirty="0"/>
              <a:t> </a:t>
            </a:r>
            <a:r>
              <a:rPr lang="en-US" sz="2000" dirty="0" smtClean="0"/>
              <a:t>represent </a:t>
            </a:r>
            <a:r>
              <a:rPr lang="en-US" sz="2000" dirty="0"/>
              <a:t>the multidimensional data arrays (tensors) communicated between them. </a:t>
            </a:r>
            <a:endParaRPr lang="en-US" sz="2000" dirty="0" smtClean="0"/>
          </a:p>
          <a:p>
            <a:pPr lvl="1" algn="just"/>
            <a:endParaRPr lang="en-US" sz="2000" dirty="0"/>
          </a:p>
          <a:p>
            <a:pPr lvl="1" algn="just"/>
            <a:r>
              <a:rPr lang="en-US" sz="2000" b="1" dirty="0"/>
              <a:t>Edges</a:t>
            </a:r>
            <a:r>
              <a:rPr lang="en-US" sz="2000" dirty="0"/>
              <a:t> describe the input/output relationships between nodes</a:t>
            </a:r>
            <a:r>
              <a:rPr lang="en-US" sz="2000" dirty="0" smtClean="0"/>
              <a:t>.</a:t>
            </a:r>
            <a:endParaRPr lang="en-US" sz="2000" dirty="0"/>
          </a:p>
          <a:p>
            <a:pPr lvl="1" algn="just"/>
            <a:endParaRPr lang="en-US" sz="2000" dirty="0" smtClean="0"/>
          </a:p>
          <a:p>
            <a:pPr lvl="1" algn="just"/>
            <a:r>
              <a:rPr lang="en-US" sz="2000" dirty="0"/>
              <a:t>The flow of tensors through the graph is where </a:t>
            </a:r>
            <a:r>
              <a:rPr lang="en-US" sz="2000" b="1" dirty="0" err="1"/>
              <a:t>TensorFlow</a:t>
            </a:r>
            <a:r>
              <a:rPr lang="en-US" sz="2000" dirty="0"/>
              <a:t> gets its name.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767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Google </a:t>
            </a:r>
            <a:r>
              <a:rPr lang="en-US" b="1" dirty="0" err="1" smtClean="0">
                <a:solidFill>
                  <a:schemeClr val="bg1"/>
                </a:solidFill>
              </a:rPr>
              <a:t>TensorFlow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Basic Elements	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18" y="1825625"/>
            <a:ext cx="9605682" cy="4351338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  Tensor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 Variable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 Operation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 Session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 Placeholder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 </a:t>
            </a:r>
            <a:r>
              <a:rPr lang="en-US" dirty="0" err="1" smtClean="0"/>
              <a:t>TensorBoard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18" y="3845314"/>
            <a:ext cx="9076764" cy="2692400"/>
          </a:xfrm>
        </p:spPr>
      </p:pic>
      <p:sp>
        <p:nvSpPr>
          <p:cNvPr id="5" name="TextBox 4"/>
          <p:cNvSpPr txBox="1"/>
          <p:nvPr/>
        </p:nvSpPr>
        <p:spPr>
          <a:xfrm>
            <a:off x="1748119" y="1698347"/>
            <a:ext cx="90767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err="1" smtClean="0"/>
              <a:t>TensorFlow</a:t>
            </a:r>
            <a:r>
              <a:rPr lang="en-US" sz="2000" dirty="0" smtClean="0"/>
              <a:t> </a:t>
            </a:r>
            <a:r>
              <a:rPr lang="en-US" sz="2000" dirty="0"/>
              <a:t>programs use a tensor data structure to represent all </a:t>
            </a:r>
            <a:r>
              <a:rPr lang="en-US" sz="2000" dirty="0" smtClean="0"/>
              <a:t>data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Think </a:t>
            </a:r>
            <a:r>
              <a:rPr lang="en-US" sz="2000" dirty="0"/>
              <a:t>of a </a:t>
            </a:r>
            <a:r>
              <a:rPr lang="en-US" sz="2000" dirty="0" err="1"/>
              <a:t>TensorFlow</a:t>
            </a:r>
            <a:r>
              <a:rPr lang="en-US" sz="2000" dirty="0"/>
              <a:t> tensor as an n-dimensional array or list</a:t>
            </a:r>
            <a:endParaRPr lang="en-US" sz="2000" dirty="0" smtClean="0"/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algn="just"/>
            <a:r>
              <a:rPr lang="en-US" sz="2000" dirty="0" smtClean="0"/>
              <a:t>In the following example, c, d and e are symbolic Tensor Objects, where as result is a </a:t>
            </a:r>
            <a:r>
              <a:rPr lang="en-US" sz="2000" dirty="0" err="1" smtClean="0"/>
              <a:t>numpy</a:t>
            </a:r>
            <a:r>
              <a:rPr lang="en-US" sz="2000" dirty="0"/>
              <a:t> </a:t>
            </a:r>
            <a:r>
              <a:rPr lang="en-US" sz="2000" dirty="0" smtClean="0"/>
              <a:t>array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Tensor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33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92" y="466281"/>
            <a:ext cx="9079132" cy="6139543"/>
          </a:xfrm>
          <a:ln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6417">
            <a:off x="7705911" y="2808108"/>
            <a:ext cx="3345449" cy="464538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7002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18" y="1825625"/>
            <a:ext cx="9605682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Constant Value Tensors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Random Tensors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Tensor Types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40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926713"/>
            <a:ext cx="8115300" cy="3530600"/>
          </a:xfr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Constant Value Tensors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2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0" y="2528096"/>
            <a:ext cx="8420100" cy="11176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Sequence Tensors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8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94" y="1758390"/>
            <a:ext cx="9388011" cy="43513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Random Tensors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41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1564" y="1610472"/>
            <a:ext cx="9592235" cy="2003609"/>
          </a:xfrm>
        </p:spPr>
        <p:txBody>
          <a:bodyPr>
            <a:noAutofit/>
          </a:bodyPr>
          <a:lstStyle/>
          <a:p>
            <a:r>
              <a:rPr lang="en-US" sz="2200" dirty="0" smtClean="0"/>
              <a:t>In-memory </a:t>
            </a:r>
            <a:r>
              <a:rPr lang="en-US" sz="2200" dirty="0"/>
              <a:t>buffers containing </a:t>
            </a:r>
            <a:r>
              <a:rPr lang="en-US" sz="2200" dirty="0" smtClean="0"/>
              <a:t>tensors</a:t>
            </a:r>
          </a:p>
          <a:p>
            <a:r>
              <a:rPr lang="en-US" sz="2200" dirty="0" smtClean="0"/>
              <a:t>Initial </a:t>
            </a:r>
            <a:r>
              <a:rPr lang="en-US" sz="2200" dirty="0"/>
              <a:t>value defines the type and shape of the variable</a:t>
            </a:r>
            <a:r>
              <a:rPr lang="en-US" sz="2200" dirty="0" smtClean="0"/>
              <a:t>.</a:t>
            </a:r>
          </a:p>
          <a:p>
            <a:r>
              <a:rPr lang="en-US" sz="2200" dirty="0"/>
              <a:t>They must be explicitly initialized and can be saved to disk during and after training.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3842681"/>
            <a:ext cx="8064500" cy="1549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Variable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118" y="1664261"/>
            <a:ext cx="9605682" cy="4351338"/>
          </a:xfrm>
        </p:spPr>
        <p:txBody>
          <a:bodyPr>
            <a:normAutofit/>
          </a:bodyPr>
          <a:lstStyle/>
          <a:p>
            <a:pPr algn="just"/>
            <a:r>
              <a:rPr lang="en-US" sz="2200" dirty="0"/>
              <a:t>An </a:t>
            </a:r>
            <a:r>
              <a:rPr lang="en-US" sz="2200" dirty="0" smtClean="0"/>
              <a:t>Operation</a:t>
            </a:r>
            <a:r>
              <a:rPr lang="en-US" sz="2200" dirty="0"/>
              <a:t> is a node in a </a:t>
            </a:r>
            <a:r>
              <a:rPr lang="en-US" sz="2200" dirty="0" err="1"/>
              <a:t>TensorFlow</a:t>
            </a:r>
            <a:r>
              <a:rPr lang="en-US" sz="2200" dirty="0"/>
              <a:t> </a:t>
            </a:r>
            <a:r>
              <a:rPr lang="en-US" sz="2200" dirty="0" smtClean="0"/>
              <a:t>Graph</a:t>
            </a:r>
          </a:p>
          <a:p>
            <a:pPr algn="just"/>
            <a:r>
              <a:rPr lang="en-US" sz="2200" dirty="0" smtClean="0"/>
              <a:t>Takes </a:t>
            </a:r>
            <a:r>
              <a:rPr lang="en-US" sz="2200" dirty="0"/>
              <a:t>zero or more </a:t>
            </a:r>
            <a:r>
              <a:rPr lang="en-US" sz="2200" dirty="0" smtClean="0"/>
              <a:t>Tensor</a:t>
            </a:r>
            <a:r>
              <a:rPr lang="en-US" sz="2200" dirty="0"/>
              <a:t> objects as input, and produces zero or more </a:t>
            </a:r>
            <a:r>
              <a:rPr lang="en-US" sz="2200" dirty="0" smtClean="0"/>
              <a:t>Tensor</a:t>
            </a:r>
            <a:r>
              <a:rPr lang="en-US" sz="2200" dirty="0"/>
              <a:t> objects </a:t>
            </a:r>
            <a:r>
              <a:rPr lang="en-US" sz="2200" dirty="0" smtClean="0"/>
              <a:t>as </a:t>
            </a:r>
            <a:r>
              <a:rPr lang="en-US" sz="2200" dirty="0"/>
              <a:t>output. </a:t>
            </a:r>
          </a:p>
          <a:p>
            <a:pPr algn="just"/>
            <a:endParaRPr lang="en-US" sz="2200" dirty="0" smtClean="0"/>
          </a:p>
          <a:p>
            <a:pPr algn="just"/>
            <a:r>
              <a:rPr lang="en-US" sz="2200" dirty="0" smtClean="0"/>
              <a:t>Example:</a:t>
            </a:r>
          </a:p>
          <a:p>
            <a:pPr marL="0" indent="0" algn="just">
              <a:buNone/>
            </a:pPr>
            <a:r>
              <a:rPr lang="en-US" sz="2200" i="1" dirty="0" smtClean="0">
                <a:latin typeface="+mj-lt"/>
              </a:rPr>
              <a:t>	c = </a:t>
            </a:r>
            <a:r>
              <a:rPr lang="en-US" sz="2200" i="1" dirty="0" err="1" smtClean="0">
                <a:latin typeface="+mj-lt"/>
              </a:rPr>
              <a:t>tf.matmul</a:t>
            </a:r>
            <a:r>
              <a:rPr lang="en-US" sz="2200" i="1" dirty="0" smtClean="0">
                <a:latin typeface="+mj-lt"/>
              </a:rPr>
              <a:t>(a, b)</a:t>
            </a:r>
            <a:r>
              <a:rPr lang="en-US" sz="2200" dirty="0"/>
              <a:t> </a:t>
            </a:r>
            <a:endParaRPr lang="en-US" sz="2200" dirty="0" smtClean="0"/>
          </a:p>
          <a:p>
            <a:pPr marL="0" indent="0" algn="just">
              <a:buNone/>
            </a:pPr>
            <a:r>
              <a:rPr lang="en-US" sz="2200" dirty="0" smtClean="0"/>
              <a:t>	Creates </a:t>
            </a:r>
            <a:r>
              <a:rPr lang="en-US" sz="2200" dirty="0"/>
              <a:t>an </a:t>
            </a:r>
            <a:r>
              <a:rPr lang="en-US" sz="2200" dirty="0" smtClean="0"/>
              <a:t>Operation</a:t>
            </a:r>
            <a:r>
              <a:rPr lang="en-US" sz="2200" dirty="0"/>
              <a:t> of type "</a:t>
            </a:r>
            <a:r>
              <a:rPr lang="en-US" sz="2200" dirty="0" err="1"/>
              <a:t>MatMul</a:t>
            </a:r>
            <a:r>
              <a:rPr lang="en-US" sz="2200" dirty="0"/>
              <a:t>" that takes tensors </a:t>
            </a:r>
            <a:r>
              <a:rPr lang="en-US" sz="2200" dirty="0" smtClean="0"/>
              <a:t>a</a:t>
            </a:r>
            <a:r>
              <a:rPr lang="en-US" sz="2200" dirty="0"/>
              <a:t> and </a:t>
            </a:r>
            <a:r>
              <a:rPr lang="en-US" sz="2200" dirty="0" smtClean="0"/>
              <a:t>b</a:t>
            </a:r>
            <a:r>
              <a:rPr lang="en-US" sz="2200" dirty="0"/>
              <a:t> as input, and produces </a:t>
            </a:r>
            <a:r>
              <a:rPr lang="en-US" sz="2200" dirty="0" smtClean="0"/>
              <a:t>c</a:t>
            </a:r>
            <a:r>
              <a:rPr lang="en-US" sz="2200" dirty="0"/>
              <a:t> as output.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Operation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670" y="1825625"/>
            <a:ext cx="9619129" cy="136883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 class for running </a:t>
            </a:r>
            <a:r>
              <a:rPr lang="en-US" sz="2200" dirty="0" err="1" smtClean="0"/>
              <a:t>TensorFlow</a:t>
            </a:r>
            <a:r>
              <a:rPr lang="en-US" sz="2200" dirty="0" smtClean="0"/>
              <a:t> operations</a:t>
            </a:r>
          </a:p>
          <a:p>
            <a:r>
              <a:rPr lang="en-US" sz="2200" dirty="0" err="1" smtClean="0"/>
              <a:t>InteractiveSession</a:t>
            </a:r>
            <a:r>
              <a:rPr lang="en-US" sz="2200" dirty="0" smtClean="0"/>
              <a:t> is a </a:t>
            </a:r>
            <a:r>
              <a:rPr lang="en-US" sz="2200" dirty="0" err="1"/>
              <a:t>TensorFlow</a:t>
            </a:r>
            <a:r>
              <a:rPr lang="en-US" sz="2200" dirty="0"/>
              <a:t> Session for use in interactive contexts, such as a </a:t>
            </a:r>
            <a:r>
              <a:rPr lang="en-US" sz="2200" dirty="0" smtClean="0"/>
              <a:t>shell and </a:t>
            </a:r>
            <a:r>
              <a:rPr lang="en-US" sz="2200" dirty="0" err="1" smtClean="0"/>
              <a:t>Ipython</a:t>
            </a:r>
            <a:r>
              <a:rPr lang="en-US" sz="2200" dirty="0" smtClean="0"/>
              <a:t> notebook.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76703"/>
            <a:ext cx="4612335" cy="30778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Session &amp; Interactive Session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75" y="3403597"/>
            <a:ext cx="5558123" cy="307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4670" y="1825625"/>
            <a:ext cx="9619129" cy="4351338"/>
          </a:xfrm>
        </p:spPr>
        <p:txBody>
          <a:bodyPr/>
          <a:lstStyle/>
          <a:p>
            <a:pPr algn="just"/>
            <a:r>
              <a:rPr lang="en-US" sz="2400" dirty="0"/>
              <a:t>A</a:t>
            </a:r>
            <a:r>
              <a:rPr lang="en-US" sz="2400" dirty="0" smtClean="0"/>
              <a:t> </a:t>
            </a:r>
            <a:r>
              <a:rPr lang="en-US" sz="2400" dirty="0"/>
              <a:t>value that we'll input when we ask </a:t>
            </a:r>
            <a:r>
              <a:rPr lang="en-US" sz="2400" dirty="0" err="1"/>
              <a:t>TensorFlow</a:t>
            </a:r>
            <a:r>
              <a:rPr lang="en-US" sz="2400" dirty="0"/>
              <a:t> to run a computation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15" y="3252366"/>
            <a:ext cx="9078814" cy="17633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Placeholder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88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TensorBoard</a:t>
            </a:r>
            <a:r>
              <a:rPr lang="en-US" b="1" dirty="0" smtClean="0">
                <a:solidFill>
                  <a:schemeClr val="bg1"/>
                </a:solidFill>
              </a:rPr>
              <a:t> : Visual Learning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1359645"/>
            <a:ext cx="94742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5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23" y="1825625"/>
            <a:ext cx="3575953" cy="4351338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MNIST Dataset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6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24" y="766480"/>
            <a:ext cx="7307294" cy="5480471"/>
          </a:xfrm>
        </p:spPr>
      </p:pic>
    </p:spTree>
    <p:extLst>
      <p:ext uri="{BB962C8B-B14F-4D97-AF65-F5344CB8AC3E}">
        <p14:creationId xmlns:p14="http://schemas.microsoft.com/office/powerpoint/2010/main" val="155734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216" y="2724182"/>
            <a:ext cx="4163568" cy="255422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44277"/>
          </a:xfrm>
          <a:prstGeom prst="rect">
            <a:avLst/>
          </a:prstGeom>
          <a:solidFill>
            <a:srgbClr val="F69F29"/>
          </a:solidFill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MNIST Dataset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30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50" y="2674144"/>
            <a:ext cx="9639300" cy="2654300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LeNet-5 Architecture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3177"/>
            <a:ext cx="10515600" cy="1583804"/>
          </a:xfrm>
        </p:spPr>
      </p:pic>
      <p:sp>
        <p:nvSpPr>
          <p:cNvPr id="8" name="Rectangle 7"/>
          <p:cNvSpPr/>
          <p:nvPr/>
        </p:nvSpPr>
        <p:spPr>
          <a:xfrm>
            <a:off x="851647" y="463587"/>
            <a:ext cx="2846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Load MNIST Data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3481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63177"/>
            <a:ext cx="10515600" cy="1583804"/>
          </a:xfrm>
        </p:spPr>
      </p:pic>
      <p:sp>
        <p:nvSpPr>
          <p:cNvPr id="8" name="Rectangle 7"/>
          <p:cNvSpPr/>
          <p:nvPr/>
        </p:nvSpPr>
        <p:spPr>
          <a:xfrm>
            <a:off x="851647" y="463587"/>
            <a:ext cx="2846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Load MNIST Data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1646" y="3105786"/>
            <a:ext cx="350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Start a session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3826998"/>
            <a:ext cx="10502153" cy="14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1647" y="581817"/>
            <a:ext cx="2846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Placeholders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284456"/>
            <a:ext cx="10058400" cy="1453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6179" y="1666626"/>
            <a:ext cx="663217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527787" y="768485"/>
            <a:ext cx="2271829" cy="89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1637" y="443317"/>
            <a:ext cx="1678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smtClean="0"/>
              <a:t>Dynamic Size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570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1647" y="581817"/>
            <a:ext cx="28462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Placeholders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262531"/>
            <a:ext cx="10058400" cy="14531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1647" y="3015370"/>
            <a:ext cx="7391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 smtClean="0">
                <a:solidFill>
                  <a:srgbClr val="000000"/>
                </a:solidFill>
                <a:effectLst/>
              </a:rPr>
              <a:t>Weight/Filter &amp; Bias 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3774908"/>
            <a:ext cx="10058400" cy="288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1647" y="581817"/>
            <a:ext cx="3518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Convolution and Pooling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7" y="1958983"/>
            <a:ext cx="10058400" cy="25867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09936" y="2666282"/>
            <a:ext cx="663217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880847" y="1411159"/>
            <a:ext cx="860697" cy="1230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75461" y="1004921"/>
            <a:ext cx="1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Stride of one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979586" y="3515259"/>
            <a:ext cx="663217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4289698" y="3735536"/>
            <a:ext cx="1689888" cy="115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03985" y="4888763"/>
            <a:ext cx="313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smtClean="0"/>
              <a:t>Max Pooling over 2x2 blocks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5894250" y="3809348"/>
            <a:ext cx="663217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273045" y="4153732"/>
            <a:ext cx="1888974" cy="109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90243" y="5239824"/>
            <a:ext cx="1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Stride of two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071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First Convolution Layer including </a:t>
            </a:r>
            <a:r>
              <a:rPr lang="en-US" sz="2400" b="1" dirty="0" err="1" smtClean="0">
                <a:solidFill>
                  <a:srgbClr val="000000"/>
                </a:solidFill>
              </a:rPr>
              <a:t>ReLU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1646" y="1125422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It will consist of convolution, followed by max pooling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2295244"/>
            <a:ext cx="10058400" cy="1479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4514098"/>
            <a:ext cx="10058400" cy="1470706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9" idx="0"/>
          </p:cNvCxnSpPr>
          <p:nvPr/>
        </p:nvCxnSpPr>
        <p:spPr>
          <a:xfrm flipH="1">
            <a:off x="5142016" y="1220626"/>
            <a:ext cx="2401785" cy="143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73881" y="2657686"/>
            <a:ext cx="736270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22026" y="940756"/>
            <a:ext cx="237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Filter/Patch Dimension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5510151" y="2778709"/>
            <a:ext cx="370695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715000" y="3123093"/>
            <a:ext cx="431686" cy="534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46685" y="352835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Number of Input Channels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5878286" y="2664127"/>
            <a:ext cx="370695" cy="34438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25" idx="0"/>
          </p:cNvCxnSpPr>
          <p:nvPr/>
        </p:nvCxnSpPr>
        <p:spPr>
          <a:xfrm flipH="1">
            <a:off x="6063634" y="2026744"/>
            <a:ext cx="1138574" cy="63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17900" y="169960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Number of Output Channel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4451067" y="3069305"/>
            <a:ext cx="370695" cy="34135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3" idx="0"/>
            <a:endCxn id="31" idx="1"/>
          </p:cNvCxnSpPr>
          <p:nvPr/>
        </p:nvCxnSpPr>
        <p:spPr>
          <a:xfrm flipV="1">
            <a:off x="3516866" y="3239982"/>
            <a:ext cx="934201" cy="473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22894" y="3713021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Number of Output Channel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289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Second Convolution Layer including </a:t>
            </a:r>
            <a:r>
              <a:rPr lang="en-US" sz="2400" b="1" dirty="0" err="1" smtClean="0">
                <a:solidFill>
                  <a:srgbClr val="000000"/>
                </a:solidFill>
              </a:rPr>
              <a:t>ReLU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51646" y="1125422"/>
            <a:ext cx="5295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It will consist of convolution, followed by max pooling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2605331"/>
            <a:ext cx="10058400" cy="232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Fully Connected Layer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2637116"/>
            <a:ext cx="10058400" cy="23014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1646" y="1291166"/>
            <a:ext cx="7240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eshape </a:t>
            </a:r>
            <a:r>
              <a:rPr lang="en-US" sz="2000" dirty="0"/>
              <a:t>the tensor from the pooling layer into a batch of </a:t>
            </a:r>
            <a:r>
              <a:rPr lang="en-US" sz="2000" dirty="0" smtClean="0"/>
              <a:t>vectors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M</a:t>
            </a:r>
            <a:r>
              <a:rPr lang="en-US" sz="2000" dirty="0" smtClean="0"/>
              <a:t>ultiply </a:t>
            </a:r>
            <a:r>
              <a:rPr lang="en-US" sz="2000" dirty="0"/>
              <a:t>by a weight </a:t>
            </a:r>
            <a:r>
              <a:rPr lang="en-US" sz="2000" dirty="0" smtClean="0"/>
              <a:t>matrix, add </a:t>
            </a:r>
            <a:r>
              <a:rPr lang="en-US" sz="2000" dirty="0"/>
              <a:t>a bias, and apply a </a:t>
            </a:r>
            <a:r>
              <a:rPr lang="en-US" sz="2000" dirty="0" err="1"/>
              <a:t>ReLU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327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25" y="430305"/>
            <a:ext cx="4531658" cy="5728448"/>
          </a:xfrm>
        </p:spPr>
      </p:pic>
    </p:spTree>
    <p:extLst>
      <p:ext uri="{BB962C8B-B14F-4D97-AF65-F5344CB8AC3E}">
        <p14:creationId xmlns:p14="http://schemas.microsoft.com/office/powerpoint/2010/main" val="152001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Dropout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1646" y="1318060"/>
            <a:ext cx="10815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To reduce </a:t>
            </a:r>
            <a:r>
              <a:rPr lang="en-US" sz="2000" dirty="0" smtClean="0"/>
              <a:t>over fitting, </a:t>
            </a:r>
            <a:r>
              <a:rPr lang="en-US" sz="2000" dirty="0"/>
              <a:t>we will apply dropout before the readout layer. </a:t>
            </a:r>
            <a:endParaRPr lang="en-US" sz="20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Dropout </a:t>
            </a:r>
            <a:r>
              <a:rPr lang="en-US" sz="2000" dirty="0"/>
              <a:t>is an extremely effective, simple and recently introduced regularization technique by Srivastava et al. in </a:t>
            </a:r>
            <a:r>
              <a:rPr lang="en-US" sz="2000" dirty="0" smtClean="0"/>
              <a:t>“Dropout</a:t>
            </a:r>
            <a:r>
              <a:rPr lang="en-US" sz="2000" dirty="0"/>
              <a:t>: A Simple Way to Prevent Neural Networks from </a:t>
            </a:r>
            <a:r>
              <a:rPr lang="en-US" sz="2000" dirty="0" err="1" smtClean="0"/>
              <a:t>Overfitting</a:t>
            </a:r>
            <a:r>
              <a:rPr lang="en-US" sz="2000" dirty="0" smtClean="0"/>
              <a:t>” </a:t>
            </a:r>
            <a:r>
              <a:rPr lang="en-US" sz="2000" dirty="0"/>
              <a:t>that complements the other methods (L1, L2, </a:t>
            </a:r>
            <a:r>
              <a:rPr lang="en-US" sz="2000" dirty="0" err="1"/>
              <a:t>maxnorm</a:t>
            </a:r>
            <a:r>
              <a:rPr lang="en-US" sz="2000" dirty="0" smtClean="0"/>
              <a:t>).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51" y="3077524"/>
            <a:ext cx="5751035" cy="3072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21486" y="6149738"/>
            <a:ext cx="3046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http://cs231n.github.io/neural-networks-2/</a:t>
            </a:r>
          </a:p>
        </p:txBody>
      </p:sp>
    </p:spTree>
    <p:extLst>
      <p:ext uri="{BB962C8B-B14F-4D97-AF65-F5344CB8AC3E}">
        <p14:creationId xmlns:p14="http://schemas.microsoft.com/office/powerpoint/2010/main" val="130084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Dropout</a:t>
            </a:r>
            <a:endParaRPr lang="en-US" sz="2400" b="1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1646" y="1291166"/>
            <a:ext cx="1005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We </a:t>
            </a:r>
            <a:r>
              <a:rPr lang="en-US" sz="2000" dirty="0"/>
              <a:t>create </a:t>
            </a:r>
            <a:r>
              <a:rPr lang="en-US" sz="2000" dirty="0" smtClean="0"/>
              <a:t>a placeholder</a:t>
            </a:r>
            <a:r>
              <a:rPr lang="en-US" sz="2000" dirty="0"/>
              <a:t> for the probability that a neuron's output is kept during dropout. </a:t>
            </a:r>
            <a:endParaRPr lang="en-US" sz="2000" dirty="0" smtClean="0"/>
          </a:p>
          <a:p>
            <a:pPr marL="285750" indent="-285750" algn="just">
              <a:buFont typeface="Arial" charset="0"/>
              <a:buChar char="•"/>
            </a:pPr>
            <a:endParaRPr lang="en-US" sz="2000" dirty="0" smtClean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allows us to turn dropout on during training, and turn it off during testing</a:t>
            </a:r>
            <a:r>
              <a:rPr lang="en-US" sz="2000" dirty="0" smtClean="0"/>
              <a:t>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/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/>
              <a:t>While training, dropout is implemented by only keeping a neuron active with some probability pp (a </a:t>
            </a:r>
            <a:r>
              <a:rPr lang="en-US" sz="2000" dirty="0" err="1"/>
              <a:t>hyperparameter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3724834"/>
            <a:ext cx="10058400" cy="149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8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Readout Layer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646" y="1291166"/>
            <a:ext cx="8424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Finally, we add a </a:t>
            </a:r>
            <a:r>
              <a:rPr lang="en-US" sz="2000" dirty="0" err="1"/>
              <a:t>softmax</a:t>
            </a:r>
            <a:r>
              <a:rPr lang="en-US" sz="2000" dirty="0"/>
              <a:t> layer, just like for the one layer </a:t>
            </a:r>
            <a:r>
              <a:rPr lang="en-US" sz="2000" dirty="0" err="1"/>
              <a:t>softmax</a:t>
            </a:r>
            <a:r>
              <a:rPr lang="en-US" sz="2000" dirty="0"/>
              <a:t> </a:t>
            </a:r>
            <a:r>
              <a:rPr lang="en-US" sz="2000" dirty="0" smtClean="0"/>
              <a:t>regression.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2451101"/>
            <a:ext cx="10058400" cy="19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9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51646" y="404210"/>
            <a:ext cx="5602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Train and Evaluate the Model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46" y="1081741"/>
            <a:ext cx="10058400" cy="5054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371" y="1535578"/>
            <a:ext cx="6472347" cy="262598"/>
          </a:xfrm>
          <a:prstGeom prst="rect">
            <a:avLst/>
          </a:prstGeom>
          <a:solidFill>
            <a:schemeClr val="accent6">
              <a:lumMod val="7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691718" y="819142"/>
            <a:ext cx="1465729" cy="77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6933" y="3114748"/>
            <a:ext cx="161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Initialize</a:t>
            </a:r>
          </a:p>
          <a:p>
            <a:pPr algn="just"/>
            <a:r>
              <a:rPr lang="en-US" b="1" dirty="0" smtClean="0"/>
              <a:t>All</a:t>
            </a:r>
          </a:p>
          <a:p>
            <a:pPr algn="just"/>
            <a:r>
              <a:rPr lang="en-US" b="1" dirty="0" smtClean="0"/>
              <a:t>Variables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219371" y="2932891"/>
            <a:ext cx="9420297" cy="1961838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11" idx="2"/>
          </p:cNvCxnSpPr>
          <p:nvPr/>
        </p:nvCxnSpPr>
        <p:spPr>
          <a:xfrm flipH="1">
            <a:off x="9955646" y="2125067"/>
            <a:ext cx="1322124" cy="825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34601" y="1755735"/>
            <a:ext cx="10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smtClean="0"/>
              <a:t>Training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1219370" y="2084369"/>
            <a:ext cx="8825583" cy="58313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9826120" y="1381794"/>
            <a:ext cx="1083926" cy="6675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68083" y="1032057"/>
            <a:ext cx="10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Accuracy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1219371" y="5193614"/>
            <a:ext cx="9420297" cy="508939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955646" y="4346862"/>
            <a:ext cx="1322124" cy="825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74751" y="3977530"/>
            <a:ext cx="108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Testing</a:t>
            </a:r>
            <a:endParaRPr lang="en-US" b="1" dirty="0"/>
          </a:p>
        </p:txBody>
      </p:sp>
      <p:sp>
        <p:nvSpPr>
          <p:cNvPr id="3" name="Oval 2"/>
          <p:cNvSpPr/>
          <p:nvPr/>
        </p:nvSpPr>
        <p:spPr>
          <a:xfrm>
            <a:off x="7597588" y="5417819"/>
            <a:ext cx="2228532" cy="254470"/>
          </a:xfrm>
          <a:prstGeom prst="ellipse">
            <a:avLst/>
          </a:prstGeom>
          <a:solidFill>
            <a:srgbClr val="7030A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154404" y="4572000"/>
            <a:ext cx="2334301" cy="314723"/>
          </a:xfrm>
          <a:prstGeom prst="ellipse">
            <a:avLst/>
          </a:prstGeom>
          <a:solidFill>
            <a:srgbClr val="7030A0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855234" y="599268"/>
            <a:ext cx="1858451" cy="123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78667" y="265160"/>
            <a:ext cx="1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Optimizer</a:t>
            </a:r>
            <a:endParaRPr lang="en-US" b="1" dirty="0"/>
          </a:p>
        </p:txBody>
      </p:sp>
      <p:cxnSp>
        <p:nvCxnSpPr>
          <p:cNvPr id="24" name="Elbow Connector 23"/>
          <p:cNvCxnSpPr/>
          <p:nvPr/>
        </p:nvCxnSpPr>
        <p:spPr>
          <a:xfrm flipV="1">
            <a:off x="497541" y="2800804"/>
            <a:ext cx="721829" cy="361511"/>
          </a:xfrm>
          <a:prstGeom prst="bentConnector3">
            <a:avLst>
              <a:gd name="adj1" fmla="val 15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16168" y="543913"/>
            <a:ext cx="1610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Loss Function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514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US" dirty="0" err="1"/>
              <a:t>TensorBoard</a:t>
            </a:r>
            <a:r>
              <a:rPr lang="en-US" dirty="0"/>
              <a:t> operates by reading </a:t>
            </a:r>
            <a:r>
              <a:rPr lang="en-US" dirty="0" err="1"/>
              <a:t>TensorFlow</a:t>
            </a:r>
            <a:r>
              <a:rPr lang="en-US" dirty="0"/>
              <a:t> events files, which contain summary data that you can generate when running </a:t>
            </a:r>
            <a:r>
              <a:rPr lang="en-US" dirty="0" err="1"/>
              <a:t>TensorFlow</a:t>
            </a:r>
            <a:r>
              <a:rPr lang="en-US" dirty="0"/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TensorBoard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US" dirty="0" err="1"/>
              <a:t>TensorBoard</a:t>
            </a:r>
            <a:r>
              <a:rPr lang="en-US" dirty="0"/>
              <a:t> operates by reading </a:t>
            </a:r>
            <a:r>
              <a:rPr lang="en-US" dirty="0" err="1"/>
              <a:t>TensorFlow</a:t>
            </a:r>
            <a:r>
              <a:rPr lang="en-US" dirty="0"/>
              <a:t> events files, which contain summary data that you can generate when running </a:t>
            </a:r>
            <a:r>
              <a:rPr lang="en-US" dirty="0" err="1"/>
              <a:t>TensorFlow</a:t>
            </a:r>
            <a:r>
              <a:rPr lang="en-US" dirty="0" smtClean="0"/>
              <a:t>.</a:t>
            </a:r>
          </a:p>
          <a:p>
            <a:pPr lvl="1" algn="just"/>
            <a:endParaRPr lang="en-US" dirty="0"/>
          </a:p>
          <a:p>
            <a:pPr lvl="1" algn="just"/>
            <a:r>
              <a:rPr lang="en-US" dirty="0"/>
              <a:t>First, create the </a:t>
            </a:r>
            <a:r>
              <a:rPr lang="en-US" dirty="0" err="1"/>
              <a:t>TensorFlow</a:t>
            </a:r>
            <a:r>
              <a:rPr lang="en-US" dirty="0"/>
              <a:t> graph that we'd like to collect summary data from, and decide which nodes should be annotated with </a:t>
            </a:r>
            <a:r>
              <a:rPr lang="en-US" dirty="0" smtClean="0"/>
              <a:t>summary operation.</a:t>
            </a:r>
            <a:endParaRPr lang="en-US" dirty="0"/>
          </a:p>
          <a:p>
            <a:pPr lvl="2" algn="just"/>
            <a:r>
              <a:rPr lang="en-US" dirty="0"/>
              <a:t>For example, </a:t>
            </a:r>
            <a:endParaRPr lang="en-US" dirty="0" smtClean="0"/>
          </a:p>
          <a:p>
            <a:pPr lvl="3" algn="just"/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MNIST digits CNNs, we'd like to record how the learning rate varies over time, and how the objective function is </a:t>
            </a:r>
            <a:r>
              <a:rPr lang="en-US" dirty="0" smtClean="0"/>
              <a:t>changing</a:t>
            </a:r>
          </a:p>
          <a:p>
            <a:pPr lvl="3" algn="just"/>
            <a:r>
              <a:rPr lang="en-US" dirty="0" smtClean="0"/>
              <a:t>We’d like to record </a:t>
            </a:r>
            <a:r>
              <a:rPr lang="en-US" dirty="0"/>
              <a:t>distribution of gradients or </a:t>
            </a:r>
            <a:r>
              <a:rPr lang="en-US" dirty="0" smtClean="0"/>
              <a:t>weights </a:t>
            </a:r>
            <a:endParaRPr lang="en-US" dirty="0"/>
          </a:p>
          <a:p>
            <a:pPr lvl="1" algn="just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TensorBoard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73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TensorBoard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6711"/>
            <a:ext cx="8686800" cy="3987800"/>
          </a:xfrm>
        </p:spPr>
      </p:pic>
      <p:sp>
        <p:nvSpPr>
          <p:cNvPr id="7" name="Rectangle 6"/>
          <p:cNvSpPr/>
          <p:nvPr/>
        </p:nvSpPr>
        <p:spPr>
          <a:xfrm>
            <a:off x="6790765" y="2353235"/>
            <a:ext cx="2232211" cy="34962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9022976" y="1711156"/>
            <a:ext cx="1465729" cy="77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25000" y="1449602"/>
            <a:ext cx="24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Graph Representation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1604682" y="3745799"/>
            <a:ext cx="2953871" cy="349624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4558554" y="3415553"/>
            <a:ext cx="2662517" cy="55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09547" y="3123110"/>
            <a:ext cx="24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Graph Representation</a:t>
            </a:r>
            <a:endParaRPr lang="en-US" b="1" dirty="0"/>
          </a:p>
        </p:txBody>
      </p:sp>
      <p:sp>
        <p:nvSpPr>
          <p:cNvPr id="14" name="Oval 13"/>
          <p:cNvSpPr/>
          <p:nvPr/>
        </p:nvSpPr>
        <p:spPr>
          <a:xfrm>
            <a:off x="194982" y="4642690"/>
            <a:ext cx="6714565" cy="1271821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287621" y="4323085"/>
            <a:ext cx="2662517" cy="55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29066" y="4013719"/>
            <a:ext cx="2424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Histogram Summary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47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28" y="1650813"/>
            <a:ext cx="9152453" cy="43513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TensorBoard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>
            <a:off x="1208248" y="3234812"/>
            <a:ext cx="363071" cy="355554"/>
          </a:xfrm>
          <a:prstGeom prst="leftBrace">
            <a:avLst>
              <a:gd name="adj1" fmla="val 8333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1195057" y="3826482"/>
            <a:ext cx="363071" cy="838772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1195057" y="2525083"/>
            <a:ext cx="363071" cy="59167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8008" y="2864225"/>
            <a:ext cx="6563639" cy="25253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921199" y="4476996"/>
            <a:ext cx="6563639" cy="252530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83891" y="5142335"/>
            <a:ext cx="7446662" cy="505429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51" y="1825625"/>
            <a:ext cx="9614698" cy="4351338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277"/>
          </a:xfrm>
          <a:solidFill>
            <a:srgbClr val="F69F29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TensorBoard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5961" y="2649071"/>
            <a:ext cx="6899815" cy="1734669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16" y="1483333"/>
            <a:ext cx="6206564" cy="3491192"/>
          </a:xfrm>
        </p:spPr>
      </p:pic>
    </p:spTree>
    <p:extLst>
      <p:ext uri="{BB962C8B-B14F-4D97-AF65-F5344CB8AC3E}">
        <p14:creationId xmlns:p14="http://schemas.microsoft.com/office/powerpoint/2010/main" val="15458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5" y="685799"/>
            <a:ext cx="10304136" cy="5410481"/>
          </a:xfrm>
        </p:spPr>
      </p:pic>
      <p:sp>
        <p:nvSpPr>
          <p:cNvPr id="5" name="TextBox 4"/>
          <p:cNvSpPr txBox="1"/>
          <p:nvPr/>
        </p:nvSpPr>
        <p:spPr>
          <a:xfrm>
            <a:off x="5452269" y="6360460"/>
            <a:ext cx="5782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</a:t>
            </a:r>
            <a:r>
              <a:rPr lang="en-US" sz="1050" dirty="0" err="1"/>
              <a:t>googleresearch.blogspot.com</a:t>
            </a:r>
            <a:r>
              <a:rPr lang="en-US" sz="1050" dirty="0"/>
              <a:t>/2014/09/building-deeper-understanding-of-</a:t>
            </a:r>
            <a:r>
              <a:rPr lang="en-US" sz="1050" dirty="0" err="1"/>
              <a:t>images.html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665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469" y="1207061"/>
            <a:ext cx="5013062" cy="4351338"/>
          </a:xfrm>
        </p:spPr>
      </p:pic>
    </p:spTree>
    <p:extLst>
      <p:ext uri="{BB962C8B-B14F-4D97-AF65-F5344CB8AC3E}">
        <p14:creationId xmlns:p14="http://schemas.microsoft.com/office/powerpoint/2010/main" val="128916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8082"/>
            <a:ext cx="10515600" cy="3037717"/>
          </a:xfrm>
        </p:spPr>
      </p:pic>
      <p:sp>
        <p:nvSpPr>
          <p:cNvPr id="5" name="TextBox 4"/>
          <p:cNvSpPr txBox="1"/>
          <p:nvPr/>
        </p:nvSpPr>
        <p:spPr>
          <a:xfrm>
            <a:off x="5571448" y="6387354"/>
            <a:ext cx="5782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Source : http://</a:t>
            </a:r>
            <a:r>
              <a:rPr lang="en-US" sz="1050" dirty="0" err="1"/>
              <a:t>googleresearch.blogspot.com</a:t>
            </a:r>
            <a:r>
              <a:rPr lang="en-US" sz="1050" dirty="0"/>
              <a:t>/2014/09/building-deeper-understanding-of-</a:t>
            </a:r>
            <a:r>
              <a:rPr lang="en-US" sz="1050" dirty="0" err="1"/>
              <a:t>images.html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732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783</Words>
  <Application>Microsoft Macintosh PowerPoint</Application>
  <PresentationFormat>Widescreen</PresentationFormat>
  <Paragraphs>196</Paragraphs>
  <Slides>80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Calibri</vt:lpstr>
      <vt:lpstr>Calibri Light</vt:lpstr>
      <vt:lpstr>Arial</vt:lpstr>
      <vt:lpstr>Office Theme</vt:lpstr>
      <vt:lpstr>Neural Networks  with  Google TensorFlow</vt:lpstr>
      <vt:lpstr>Neural Networks with Google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Convolution?</vt:lpstr>
      <vt:lpstr>PowerPoint Presentation</vt:lpstr>
      <vt:lpstr>PowerPoint Presentation</vt:lpstr>
      <vt:lpstr>PowerPoint Presentation</vt:lpstr>
      <vt:lpstr>How CNN/ConvNets is different? </vt:lpstr>
      <vt:lpstr>Cont. How CNN/ConvNets is different? </vt:lpstr>
      <vt:lpstr>LeNet-5 1990</vt:lpstr>
      <vt:lpstr>LeNet-5 Architecture</vt:lpstr>
      <vt:lpstr>PowerPoint Presentation</vt:lpstr>
      <vt:lpstr>PowerPoint Presentation</vt:lpstr>
      <vt:lpstr>PowerPoint Presentation</vt:lpstr>
      <vt:lpstr>PowerPoint Presentation</vt:lpstr>
      <vt:lpstr>LeNet-5 Architecture</vt:lpstr>
      <vt:lpstr>Layers in ConvNets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 Layer</vt:lpstr>
      <vt:lpstr>Convolution Layer</vt:lpstr>
      <vt:lpstr>Convolution Layer</vt:lpstr>
      <vt:lpstr>Activation Layer</vt:lpstr>
      <vt:lpstr>PowerPoint Presentation</vt:lpstr>
      <vt:lpstr>Pooling Layer</vt:lpstr>
      <vt:lpstr>Pooling Layer</vt:lpstr>
      <vt:lpstr>Fully Connected Layer</vt:lpstr>
      <vt:lpstr>PowerPoint Presentation</vt:lpstr>
      <vt:lpstr>ConvNets Summary</vt:lpstr>
      <vt:lpstr>PowerPoint Presentation</vt:lpstr>
      <vt:lpstr>PowerPoint Presentation</vt:lpstr>
      <vt:lpstr>Google TensorFlow</vt:lpstr>
      <vt:lpstr>PowerPoint Presentation</vt:lpstr>
      <vt:lpstr>Google TensorFlow Basic Elements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LeNet-5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TensorBoard</vt:lpstr>
      <vt:lpstr>TensorBoard</vt:lpstr>
      <vt:lpstr>TensorBoard</vt:lpstr>
      <vt:lpstr>TensorBoard</vt:lpstr>
      <vt:lpstr>TensorBoard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with Google TensorFlow</dc:title>
  <dc:creator>Darshan Dilipkumar Patel</dc:creator>
  <cp:lastModifiedBy>Darshan Dilipkumar Patel</cp:lastModifiedBy>
  <cp:revision>140</cp:revision>
  <dcterms:created xsi:type="dcterms:W3CDTF">2016-03-04T19:24:28Z</dcterms:created>
  <dcterms:modified xsi:type="dcterms:W3CDTF">2016-03-08T18:40:38Z</dcterms:modified>
</cp:coreProperties>
</file>